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DFC496-05BE-4FFE-BFF7-E72FF30A4DD0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48A29D-EFB5-47FB-9C14-6636BEE48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70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CF6D78-83B9-4912-BCBC-E62BDAC4E490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DB6565-98A5-4E7A-89BF-086FFB370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0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6638" y="393700"/>
            <a:ext cx="1898650" cy="106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C545BD41-2CE6-464E-8536-46E343541CE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707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7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5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30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60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838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57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266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2673231"/>
            <a:ext cx="10451721" cy="218764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02569" y="5276024"/>
            <a:ext cx="5662097" cy="279274"/>
          </a:xfrm>
        </p:spPr>
        <p:txBody>
          <a:bodyPr/>
          <a:lstStyle/>
          <a:p>
            <a:pPr defTabSz="905597">
              <a:defRPr/>
            </a:pPr>
            <a:fld id="{C545BD41-2CE6-464E-8536-46E343541CE5}" type="slidenum">
              <a:rPr lang="en-US" sz="900">
                <a:solidFill>
                  <a:prstClr val="black"/>
                </a:solidFill>
                <a:latin typeface="Calibri" panose="020F0502020204030204"/>
              </a:rPr>
              <a:pPr defTabSz="905597">
                <a:defRPr/>
              </a:pPr>
              <a:t>18</a:t>
            </a:fld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681288" y="904875"/>
            <a:ext cx="4348162" cy="2446338"/>
          </a:xfrm>
        </p:spPr>
      </p:sp>
    </p:spTree>
    <p:extLst>
      <p:ext uri="{BB962C8B-B14F-4D97-AF65-F5344CB8AC3E}">
        <p14:creationId xmlns:p14="http://schemas.microsoft.com/office/powerpoint/2010/main" xmlns="" val="471237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95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2673231"/>
            <a:ext cx="10451721" cy="218764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02569" y="5276024"/>
            <a:ext cx="5662097" cy="279274"/>
          </a:xfrm>
        </p:spPr>
        <p:txBody>
          <a:bodyPr/>
          <a:lstStyle/>
          <a:p>
            <a:pPr defTabSz="905597">
              <a:defRPr/>
            </a:pPr>
            <a:fld id="{C545BD41-2CE6-464E-8536-46E343541CE5}" type="slidenum">
              <a:rPr lang="en-US" sz="900">
                <a:solidFill>
                  <a:prstClr val="black"/>
                </a:solidFill>
                <a:latin typeface="Calibri" panose="020F0502020204030204"/>
              </a:rPr>
              <a:pPr defTabSz="905597">
                <a:defRPr/>
              </a:pPr>
              <a:t>2</a:t>
            </a:fld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681288" y="904875"/>
            <a:ext cx="4348162" cy="2446338"/>
          </a:xfrm>
        </p:spPr>
      </p:sp>
    </p:spTree>
    <p:extLst>
      <p:ext uri="{BB962C8B-B14F-4D97-AF65-F5344CB8AC3E}">
        <p14:creationId xmlns:p14="http://schemas.microsoft.com/office/powerpoint/2010/main" xmlns="" val="17765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0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59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0807" y="3797206"/>
            <a:ext cx="7818846" cy="285734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…As we build a whole new LaGuardia Airport worthy of New York.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And with that, I’d like to introduce someone who has been absolutely integral to the success of this project, the fantastic Queens Borough President, Melinda Katz.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Madame President. </a:t>
            </a:r>
          </a:p>
          <a:p>
            <a:pPr marL="299032" indent="-299032">
              <a:buFontTx/>
              <a:buChar char="-"/>
            </a:pPr>
            <a:endParaRPr lang="en-US" baseline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537792" y="6891163"/>
            <a:ext cx="4235770" cy="364767"/>
          </a:xfrm>
        </p:spPr>
        <p:txBody>
          <a:bodyPr/>
          <a:lstStyle/>
          <a:p>
            <a:pPr defTabSz="908554">
              <a:defRPr/>
            </a:pPr>
            <a:fld id="{C545BD41-2CE6-464E-8536-46E343541CE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554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2614613" y="890588"/>
            <a:ext cx="4273550" cy="2405062"/>
          </a:xfrm>
        </p:spPr>
      </p:sp>
    </p:spTree>
    <p:extLst>
      <p:ext uri="{BB962C8B-B14F-4D97-AF65-F5344CB8AC3E}">
        <p14:creationId xmlns:p14="http://schemas.microsoft.com/office/powerpoint/2010/main" xmlns="" val="2308494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46200" y="400050"/>
            <a:ext cx="1930400" cy="108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BD41-2CE6-464E-8536-46E343541CE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113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46200" y="400050"/>
            <a:ext cx="1930400" cy="108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BD41-2CE6-464E-8536-46E343541CE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67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46200" y="400050"/>
            <a:ext cx="1930400" cy="108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BD41-2CE6-464E-8536-46E343541CE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71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9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53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952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32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77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04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6013" y="311150"/>
            <a:ext cx="2778125" cy="1563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39E3FD7A-4527-884E-A16D-F9737D80E0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739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3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4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71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63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39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57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19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15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50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38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6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83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091B-A92E-4CCF-9960-455C4719CC2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47D0-FD0A-496A-B39E-E60C54FA8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5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5120" y="53158"/>
            <a:ext cx="12842240" cy="7191654"/>
          </a:xfrm>
          <a:prstGeom prst="rect">
            <a:avLst/>
          </a:prstGeom>
        </p:spPr>
      </p:pic>
      <p:sp>
        <p:nvSpPr>
          <p:cNvPr id="8" name="Shape 176">
            <a:extLst>
              <a:ext uri="{FF2B5EF4-FFF2-40B4-BE49-F238E27FC236}">
                <a16:creationId xmlns:a16="http://schemas.microsoft.com/office/drawing/2014/main" xmlns="" id="{16642F02-7FC9-AA43-8BC2-AD069CC75D37}"/>
              </a:ext>
            </a:extLst>
          </p:cNvPr>
          <p:cNvSpPr/>
          <p:nvPr/>
        </p:nvSpPr>
        <p:spPr>
          <a:xfrm rot="-5017510" flipH="1">
            <a:off x="1549308" y="-3440280"/>
            <a:ext cx="9093386" cy="15787677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4674" tIns="42338" rIns="84674" bIns="42338" anchor="ctr" anchorCtr="0">
            <a:noAutofit/>
          </a:bodyPr>
          <a:lstStyle/>
          <a:p>
            <a:pPr algn="ctr" defTabSz="962429">
              <a:defRPr/>
            </a:pPr>
            <a:endParaRPr sz="1576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145896" y="-128391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9"/>
            <a:endParaRPr lang="en-US" sz="1781">
              <a:solidFill>
                <a:srgbClr val="F2A9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509331" y="6758056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9"/>
            <a:endParaRPr lang="en-US" sz="1781">
              <a:solidFill>
                <a:srgbClr val="F2A900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098F7D-CE0C-E748-AF89-E9815FC77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7928" y="1606624"/>
            <a:ext cx="9672279" cy="35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45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4556038" y="-5251131"/>
            <a:ext cx="8681103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0" name="Shape 176"/>
          <p:cNvSpPr/>
          <p:nvPr/>
        </p:nvSpPr>
        <p:spPr>
          <a:xfrm rot="16711223" flipH="1">
            <a:off x="1165122" y="-4798340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607" y="1139062"/>
            <a:ext cx="87988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Access to </a:t>
            </a:r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Affordable &amp; Quality </a:t>
            </a:r>
            <a:r>
              <a:rPr lang="en-US" sz="44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Child Care Can…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Increase labor force participation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ontribute to higher individual earnings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Support state and regional economic growth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48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4556038" y="-5251131"/>
            <a:ext cx="8681103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0" name="Shape 176"/>
          <p:cNvSpPr/>
          <p:nvPr/>
        </p:nvSpPr>
        <p:spPr>
          <a:xfrm rot="16711223" flipH="1">
            <a:off x="1317249" y="-5221421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00" y="1940457"/>
            <a:ext cx="9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Every $1 spent on high-quality early childhood programs returns $8 to $16 to society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2" y="798156"/>
            <a:ext cx="5819200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3311860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136600" y="866364"/>
            <a:ext cx="3703578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ECONOMIC IMPACT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5649" y="3296839"/>
            <a:ext cx="226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17972" y="4309082"/>
            <a:ext cx="11414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Every $1 invested in high-quality early childhood programs earns a $2 to $3 ROI to the state from increased jobs or earnings for state residents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13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4556038" y="-5251131"/>
            <a:ext cx="8681103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0" name="Shape 176"/>
          <p:cNvSpPr/>
          <p:nvPr/>
        </p:nvSpPr>
        <p:spPr>
          <a:xfrm rot="16711223" flipH="1">
            <a:off x="1165123" y="-4664580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47" y="1152843"/>
            <a:ext cx="108016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High Quality Affordable Child Care is Essential Infrastructure for the Economy. With it, </a:t>
            </a:r>
            <a:r>
              <a:rPr lang="en-US" sz="4400" b="1" u="sng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children</a:t>
            </a:r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:</a:t>
            </a:r>
            <a:endParaRPr lang="en-US" sz="44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Have greater success in education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Reduce special education placement by 50%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Attain hard and soft skills key to future employment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8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4556038" y="-5251131"/>
            <a:ext cx="8681103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0" name="Shape 176"/>
          <p:cNvSpPr/>
          <p:nvPr/>
        </p:nvSpPr>
        <p:spPr>
          <a:xfrm rot="16711223" flipH="1">
            <a:off x="1102979" y="-4664580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47" y="794363"/>
            <a:ext cx="10801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High Quality Affordable Child Care is Essential Infrastructure for the Economy. With it, </a:t>
            </a:r>
            <a:r>
              <a:rPr lang="en-US" sz="4400" b="1" u="sng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parents</a:t>
            </a:r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:</a:t>
            </a:r>
            <a:endParaRPr lang="en-US" sz="44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Improve their labor productivity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Miss fewer work days 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Work more hours and increase their earnings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3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4556038" y="-5251131"/>
            <a:ext cx="8681103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0" name="Shape 176"/>
          <p:cNvSpPr/>
          <p:nvPr/>
        </p:nvSpPr>
        <p:spPr>
          <a:xfrm rot="16711223" flipH="1">
            <a:off x="1057940" y="-4612085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961" y="1139062"/>
            <a:ext cx="1080167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High Quality Affordable Child Care is Essential Infrastructure for the Economy. With it, </a:t>
            </a:r>
            <a:r>
              <a:rPr lang="en-US" sz="4400" b="1" u="sng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employers</a:t>
            </a:r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:</a:t>
            </a:r>
            <a:endParaRPr lang="en-US" sz="44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Gain a pivotal edge on recruitment.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Parents of young children whose employers offer on-site childcare reported that access to good childcare was a significant factor in employee recruitment, retention, and productivity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45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4556038" y="-5251131"/>
            <a:ext cx="8681103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0" name="Shape 176"/>
          <p:cNvSpPr/>
          <p:nvPr/>
        </p:nvSpPr>
        <p:spPr>
          <a:xfrm rot="16711223" flipH="1">
            <a:off x="1102980" y="-4666677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08" y="762816"/>
            <a:ext cx="109422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High-quality affordable child care is essential infrastructure benefitting the </a:t>
            </a:r>
            <a:r>
              <a:rPr lang="en-US" sz="4000" b="1" u="sng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local economy</a:t>
            </a:r>
            <a:r>
              <a:rPr lang="en-US" sz="40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:</a:t>
            </a:r>
            <a:endParaRPr lang="en-US" sz="40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Higher-quality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labor supply. More and better jobs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are attracted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, leading to higher local earnings.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Added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productivity. With participation comparable to Quebec’s, 5.5 million more American women in the labor force help add $500 billion more economic activity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Higher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property values. $1 in annual spending on high-quality pre-K is estimated to raise local property values by $13.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5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46" y="265611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5107250" y="-5448850"/>
            <a:ext cx="76619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1165121" y="-4895531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9020" y="857310"/>
            <a:ext cx="879886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In 1997, the Canadian province of Quebec launched the “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politique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familiale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” (family policy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)</a:t>
            </a: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55 weeks of paid leave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Yearly allowance of $500 to $1,900 per child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Full-day, year-round child care program for all children under 5 subsidized public funding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Families cover part of the costs on a sliding scale (avg. cost $17 per day)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2" y="798156"/>
            <a:ext cx="5488872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2959003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136600" y="866364"/>
            <a:ext cx="3137397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QUEBEC MODEL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32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46" y="265611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5107250" y="-5448850"/>
            <a:ext cx="76619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COUNTRY 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1007806" y="-4640295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463" y="1103796"/>
            <a:ext cx="87988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algn="ctr"/>
            <a:r>
              <a:rPr lang="en-US" sz="40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Key Results from Quebec: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labor force participation in Quebec went up by over 16% 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from 64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to over 80% for women with kids under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6)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tax revenues from higher earnings and economic activity have more than paid for the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program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2" y="798156"/>
            <a:ext cx="5488872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2959003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136600" y="866364"/>
            <a:ext cx="3137397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QUEBEC MODEL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233" y="6279153"/>
            <a:ext cx="111366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Pierre Fontin. 2018. “Quebec’s Childcare Program at 20: How it was Done and What the Rest of Canada can Learn.”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3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87306" y="-980604"/>
            <a:ext cx="14850956" cy="8316535"/>
          </a:xfrm>
          <a:prstGeom prst="rect">
            <a:avLst/>
          </a:prstGeom>
        </p:spPr>
      </p:pic>
      <p:sp>
        <p:nvSpPr>
          <p:cNvPr id="14" name="Shape 176"/>
          <p:cNvSpPr/>
          <p:nvPr/>
        </p:nvSpPr>
        <p:spPr>
          <a:xfrm rot="-5017510" flipH="1">
            <a:off x="1508622" y="-3501751"/>
            <a:ext cx="9174757" cy="15928953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431" tIns="42717" rIns="85431" bIns="42717" anchor="ctr" anchorCtr="0">
            <a:noAutofit/>
          </a:bodyPr>
          <a:lstStyle/>
          <a:p>
            <a:pPr algn="ctr" defTabSz="971040">
              <a:defRPr/>
            </a:pPr>
            <a:endParaRPr sz="159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71" tIns="48336" rIns="96671" bIns="483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4850">
              <a:defRPr/>
            </a:pPr>
            <a:endParaRPr lang="en-US" sz="1781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509331" y="671759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71" tIns="48336" rIns="96671" bIns="483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4850">
              <a:defRPr/>
            </a:pPr>
            <a:endParaRPr lang="en-US" sz="1781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979" y="2982724"/>
            <a:ext cx="10140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HOW THE REDCs CAN HELP</a:t>
            </a:r>
            <a:endParaRPr lang="en-US" sz="52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8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6"/>
          <p:cNvSpPr/>
          <p:nvPr/>
        </p:nvSpPr>
        <p:spPr>
          <a:xfrm rot="16711223" flipH="1">
            <a:off x="4640902" y="-4236782"/>
            <a:ext cx="76619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3680"/>
            <a:ext cx="12285133" cy="6164375"/>
          </a:xfrm>
          <a:prstGeom prst="rect">
            <a:avLst/>
          </a:prstGeom>
        </p:spPr>
      </p:pic>
      <p:sp>
        <p:nvSpPr>
          <p:cNvPr id="20" name="Shape 176"/>
          <p:cNvSpPr/>
          <p:nvPr/>
        </p:nvSpPr>
        <p:spPr>
          <a:xfrm rot="16711223" flipH="1">
            <a:off x="3919851" y="-6453303"/>
            <a:ext cx="1082693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727782" y="-4744504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986" y="710382"/>
            <a:ext cx="879886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1. Consider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the implications for businesses in their quest to recruit and retain a skilled and reliable workforce and the needs of families to have access to affordable, high-quality child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care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2. Work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with child care professionals and the Child Care Task Force to include child care in CFA applications.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87421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87306" y="-980604"/>
            <a:ext cx="14850956" cy="8316535"/>
          </a:xfrm>
          <a:prstGeom prst="rect">
            <a:avLst/>
          </a:prstGeom>
        </p:spPr>
      </p:pic>
      <p:sp>
        <p:nvSpPr>
          <p:cNvPr id="14" name="Shape 176"/>
          <p:cNvSpPr/>
          <p:nvPr/>
        </p:nvSpPr>
        <p:spPr>
          <a:xfrm rot="-5017510" flipH="1">
            <a:off x="1508622" y="-3501751"/>
            <a:ext cx="9174757" cy="15928953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431" tIns="42717" rIns="85431" bIns="42717" anchor="ctr" anchorCtr="0">
            <a:noAutofit/>
          </a:bodyPr>
          <a:lstStyle/>
          <a:p>
            <a:pPr algn="ctr" defTabSz="971040">
              <a:defRPr/>
            </a:pPr>
            <a:endParaRPr sz="159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71" tIns="48336" rIns="96671" bIns="483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4850">
              <a:defRPr/>
            </a:pPr>
            <a:endParaRPr lang="en-US" sz="1781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509331" y="671759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671" tIns="48336" rIns="96671" bIns="483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4850">
              <a:defRPr/>
            </a:pPr>
            <a:endParaRPr lang="en-US" sz="1781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977" y="2454700"/>
            <a:ext cx="101400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THE BUSINESS CASE FOR CHILD CARE</a:t>
            </a:r>
            <a:endParaRPr lang="en-US" sz="52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09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430" y="135661"/>
            <a:ext cx="12471990" cy="6610350"/>
          </a:xfrm>
          <a:prstGeom prst="rect">
            <a:avLst/>
          </a:prstGeom>
        </p:spPr>
      </p:pic>
      <p:sp>
        <p:nvSpPr>
          <p:cNvPr id="12" name="Shape 176"/>
          <p:cNvSpPr/>
          <p:nvPr/>
        </p:nvSpPr>
        <p:spPr>
          <a:xfrm rot="16711223" flipH="1">
            <a:off x="4640902" y="-4236782"/>
            <a:ext cx="76619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3292875" y="-5801807"/>
            <a:ext cx="1082693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588653" y="-5372737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5085" y="1890452"/>
            <a:ext cx="87988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Develop Tailored Strategies that: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Identify community needs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Leverage &amp; maximize existing funding streams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Child care business development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Workforce development techniques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31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430" y="135661"/>
            <a:ext cx="12471990" cy="6610350"/>
          </a:xfrm>
          <a:prstGeom prst="rect">
            <a:avLst/>
          </a:prstGeom>
        </p:spPr>
      </p:pic>
      <p:sp>
        <p:nvSpPr>
          <p:cNvPr id="12" name="Shape 176"/>
          <p:cNvSpPr/>
          <p:nvPr/>
        </p:nvSpPr>
        <p:spPr>
          <a:xfrm rot="16711223" flipH="1">
            <a:off x="4640902" y="-4236782"/>
            <a:ext cx="76619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3292875" y="-5801807"/>
            <a:ext cx="1082693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-275601" y="-4720476"/>
            <a:ext cx="1005162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302" y="1496668"/>
            <a:ext cx="123761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“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For American business, advancing high-quality childcare is a winning proposition. It’s a wise investment in America’s future – strengthening business today while building the workforce we’ll depend on tomorrow and for decades to come.”</a:t>
            </a:r>
          </a:p>
          <a:p>
            <a:pPr algn="ctr"/>
            <a:endParaRPr lang="en-US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-U.S. Chamber of Commerce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7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9333" y="-381000"/>
            <a:ext cx="12556066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775651" flipV="1">
            <a:off x="3601173" y="-1262496"/>
            <a:ext cx="4537827" cy="13682411"/>
          </a:xfrm>
          <a:prstGeom prst="rect">
            <a:avLst/>
          </a:prstGeom>
          <a:gradFill flip="none" rotWithShape="1">
            <a:gsLst>
              <a:gs pos="27000">
                <a:srgbClr val="002060">
                  <a:alpha val="46000"/>
                  <a:lumMod val="50000"/>
                </a:srgbClr>
              </a:gs>
              <a:gs pos="83000">
                <a:srgbClr val="002060">
                  <a:lumMod val="50000"/>
                </a:srgbClr>
              </a:gs>
              <a:gs pos="0">
                <a:srgbClr val="002060">
                  <a:alpha val="0"/>
                  <a:lumMod val="5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750" tIns="39873" rIns="79750" bIns="39873" anchor="ctr"/>
          <a:lstStyle/>
          <a:p>
            <a:pPr algn="ctr" defTabSz="798498">
              <a:defRPr/>
            </a:pPr>
            <a:endParaRPr lang="en-US" sz="1486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 rot="5948149" flipV="1">
            <a:off x="3894680" y="-1578781"/>
            <a:ext cx="4092789" cy="13865307"/>
          </a:xfrm>
          <a:prstGeom prst="rect">
            <a:avLst/>
          </a:prstGeom>
          <a:gradFill flip="none" rotWithShape="1">
            <a:gsLst>
              <a:gs pos="100000">
                <a:srgbClr val="002060">
                  <a:lumMod val="50000"/>
                </a:srgbClr>
              </a:gs>
              <a:gs pos="0">
                <a:srgbClr val="002060">
                  <a:alpha val="0"/>
                  <a:lumMod val="5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750" tIns="39873" rIns="79750" bIns="39873" anchor="ctr"/>
          <a:lstStyle/>
          <a:p>
            <a:pPr algn="ctr" defTabSz="798498">
              <a:defRPr/>
            </a:pPr>
            <a:endParaRPr lang="en-US" sz="1486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50275" y="-297509"/>
            <a:ext cx="13658670" cy="420471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241" tIns="48121" rIns="96241" bIns="481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0824">
              <a:defRPr/>
            </a:pPr>
            <a:endParaRPr lang="en-US" sz="177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50275" y="6718322"/>
            <a:ext cx="13658670" cy="18254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241" tIns="48121" rIns="96241" bIns="481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0824">
              <a:defRPr/>
            </a:pPr>
            <a:endParaRPr lang="en-US" sz="1773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1CE256-EADA-5F4B-812E-5436023589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498" y="15241"/>
            <a:ext cx="11991006" cy="6744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F638CF-FE7D-B14C-B835-93D8A7DFA6F7}"/>
              </a:ext>
            </a:extLst>
          </p:cNvPr>
          <p:cNvSpPr txBox="1"/>
          <p:nvPr/>
        </p:nvSpPr>
        <p:spPr>
          <a:xfrm>
            <a:off x="114934" y="4029656"/>
            <a:ext cx="11962134" cy="280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7900">
              <a:defRPr/>
            </a:pPr>
            <a:r>
              <a:rPr lang="en-US" sz="4267" b="1" dirty="0">
                <a:solidFill>
                  <a:prstClr val="white"/>
                </a:solidFill>
                <a:latin typeface="Proxima Nova Rg" panose="02000506030000020004" pitchFamily="50" charset="0"/>
              </a:rPr>
              <a:t>Together, we will build </a:t>
            </a:r>
          </a:p>
          <a:p>
            <a:pPr algn="ctr" defTabSz="517900">
              <a:defRPr/>
            </a:pPr>
            <a:r>
              <a:rPr lang="en-US" sz="5120" b="1" dirty="0">
                <a:solidFill>
                  <a:srgbClr val="FFA900"/>
                </a:solidFill>
                <a:latin typeface="Proxima Nova Rg" panose="02000506030000020004" pitchFamily="50" charset="0"/>
              </a:rPr>
              <a:t>A GREATER </a:t>
            </a:r>
            <a:r>
              <a:rPr lang="en-US" sz="5120" b="1" dirty="0" smtClean="0">
                <a:solidFill>
                  <a:srgbClr val="FFA900"/>
                </a:solidFill>
                <a:latin typeface="Proxima Nova Rg" panose="02000506030000020004" pitchFamily="50" charset="0"/>
              </a:rPr>
              <a:t>NORTH COUNTRY</a:t>
            </a:r>
            <a:endParaRPr lang="en-US" sz="5120" b="1" dirty="0">
              <a:solidFill>
                <a:srgbClr val="FFA900"/>
              </a:solidFill>
              <a:latin typeface="Proxima Nova Rg" panose="02000506030000020004" pitchFamily="50" charset="0"/>
            </a:endParaRPr>
          </a:p>
          <a:p>
            <a:pPr algn="ctr" defTabSz="517900">
              <a:defRPr/>
            </a:pPr>
            <a:r>
              <a:rPr lang="en-US" sz="4267" b="1" dirty="0">
                <a:solidFill>
                  <a:prstClr val="white"/>
                </a:solidFill>
                <a:latin typeface="Proxima Nova Rg" panose="02000506030000020004" pitchFamily="50" charset="0"/>
              </a:rPr>
              <a:t>for generations to come </a:t>
            </a:r>
          </a:p>
          <a:p>
            <a:pPr algn="ctr" defTabSz="9088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20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1556" y="-758207"/>
            <a:ext cx="14050856" cy="7868479"/>
          </a:xfrm>
          <a:prstGeom prst="rect">
            <a:avLst/>
          </a:prstGeom>
        </p:spPr>
      </p:pic>
      <p:sp>
        <p:nvSpPr>
          <p:cNvPr id="8" name="Shape 176">
            <a:extLst>
              <a:ext uri="{FF2B5EF4-FFF2-40B4-BE49-F238E27FC236}">
                <a16:creationId xmlns:a16="http://schemas.microsoft.com/office/drawing/2014/main" xmlns="" id="{16642F02-7FC9-AA43-8BC2-AD069CC75D37}"/>
              </a:ext>
            </a:extLst>
          </p:cNvPr>
          <p:cNvSpPr/>
          <p:nvPr/>
        </p:nvSpPr>
        <p:spPr>
          <a:xfrm rot="-5017510" flipH="1">
            <a:off x="1549308" y="-3440279"/>
            <a:ext cx="9093386" cy="15787677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4674" tIns="42338" rIns="84674" bIns="42338" anchor="ctr" anchorCtr="0">
            <a:noAutofit/>
          </a:bodyPr>
          <a:lstStyle/>
          <a:p>
            <a:pPr algn="ctr" defTabSz="962419">
              <a:defRPr/>
            </a:pPr>
            <a:endParaRPr sz="1576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/>
            <a:endParaRPr lang="en-US" sz="1781">
              <a:solidFill>
                <a:srgbClr val="F2A9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509331" y="6758056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/>
            <a:endParaRPr lang="en-US" sz="1781">
              <a:solidFill>
                <a:srgbClr val="F2A9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385" y="70683"/>
            <a:ext cx="1292191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Clinton  and Franklin </a:t>
            </a:r>
            <a:endParaRPr lang="en-US" sz="2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Child Care Coordinating Council of the North Country, Inc.  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Jamie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Basiliere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 </a:t>
            </a:r>
            <a:r>
              <a:rPr lang="en-US" sz="2800" b="1" dirty="0" smtClean="0">
                <a:solidFill>
                  <a:srgbClr val="FFA900"/>
                </a:solidFill>
                <a:latin typeface="Proxima Nova Rg" panose="02000506030000020004" pitchFamily="50" charset="0"/>
              </a:rPr>
              <a:t>jamie@primelink1.net </a:t>
            </a:r>
          </a:p>
          <a:p>
            <a:endParaRPr lang="en-US" sz="9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lvl="8"/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Essex</a:t>
            </a:r>
          </a:p>
          <a:p>
            <a:pPr lvl="8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Adirondack Community Action Programs, Inc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. </a:t>
            </a:r>
          </a:p>
          <a:p>
            <a:pPr lvl="8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Alan Jones  </a:t>
            </a:r>
            <a:r>
              <a:rPr lang="en-US" sz="2800" b="1" dirty="0" smtClean="0">
                <a:solidFill>
                  <a:srgbClr val="FFA900"/>
                </a:solidFill>
                <a:latin typeface="Proxima Nova Rg" panose="02000506030000020004" pitchFamily="50" charset="0"/>
              </a:rPr>
              <a:t>ajones@acapinc.org</a:t>
            </a:r>
            <a:endParaRPr lang="en-US" sz="2800" b="1" dirty="0">
              <a:solidFill>
                <a:srgbClr val="FFA900"/>
              </a:solidFill>
              <a:latin typeface="Proxima Nova Rg" panose="02000506030000020004" pitchFamily="50" charset="0"/>
            </a:endParaRPr>
          </a:p>
          <a:p>
            <a:endParaRPr lang="en-US" sz="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Hamilton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Southern Adirondack Child Care Network, Inc.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Lynn Sickles  </a:t>
            </a:r>
            <a:r>
              <a:rPr lang="en-US" sz="2800" b="1" dirty="0" smtClean="0">
                <a:solidFill>
                  <a:srgbClr val="FFA900"/>
                </a:solidFill>
                <a:latin typeface="Proxima Nova Rg" panose="02000506030000020004" pitchFamily="50" charset="0"/>
              </a:rPr>
              <a:t>sicklesl@saccn.org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</a:p>
          <a:p>
            <a:endParaRPr lang="en-US" sz="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lvl="8"/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Jefferson and Lewis</a:t>
            </a:r>
          </a:p>
          <a:p>
            <a:pPr lvl="8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Community Action Planning Council</a:t>
            </a:r>
          </a:p>
          <a:p>
            <a:pPr lvl="8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Cathy Brodeur  </a:t>
            </a:r>
            <a:r>
              <a:rPr lang="en-US" sz="2800" b="1" dirty="0" smtClean="0">
                <a:solidFill>
                  <a:srgbClr val="FFA900"/>
                </a:solidFill>
                <a:latin typeface="Proxima Nova Rg" panose="02000506030000020004" pitchFamily="50" charset="0"/>
              </a:rPr>
              <a:t>cbrodeur@capcjc.org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</a:p>
          <a:p>
            <a:endParaRPr lang="en-US" sz="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St. Lawrence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St. Lawrence Child Care Council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Bruce Stewart  </a:t>
            </a:r>
            <a:r>
              <a:rPr lang="en-US" sz="2800" b="1" dirty="0" smtClean="0">
                <a:solidFill>
                  <a:srgbClr val="FFA900"/>
                </a:solidFill>
                <a:latin typeface="Proxima Nova Rg" panose="02000506030000020004" pitchFamily="50" charset="0"/>
              </a:rPr>
              <a:t>slccc@nnymail.com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6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1556" y="-758207"/>
            <a:ext cx="14050856" cy="7868479"/>
          </a:xfrm>
          <a:prstGeom prst="rect">
            <a:avLst/>
          </a:prstGeom>
        </p:spPr>
      </p:pic>
      <p:sp>
        <p:nvSpPr>
          <p:cNvPr id="8" name="Shape 176">
            <a:extLst>
              <a:ext uri="{FF2B5EF4-FFF2-40B4-BE49-F238E27FC236}">
                <a16:creationId xmlns:a16="http://schemas.microsoft.com/office/drawing/2014/main" xmlns="" id="{16642F02-7FC9-AA43-8BC2-AD069CC75D37}"/>
              </a:ext>
            </a:extLst>
          </p:cNvPr>
          <p:cNvSpPr/>
          <p:nvPr/>
        </p:nvSpPr>
        <p:spPr>
          <a:xfrm rot="-5017510" flipH="1">
            <a:off x="1549308" y="-3440279"/>
            <a:ext cx="9093386" cy="15787677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4674" tIns="42338" rIns="84674" bIns="42338" anchor="ctr" anchorCtr="0">
            <a:noAutofit/>
          </a:bodyPr>
          <a:lstStyle/>
          <a:p>
            <a:pPr algn="ctr" defTabSz="962419">
              <a:defRPr/>
            </a:pPr>
            <a:endParaRPr sz="1576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/>
            <a:endParaRPr lang="en-US" sz="1781">
              <a:solidFill>
                <a:srgbClr val="F2A9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509331" y="6758056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/>
            <a:endParaRPr lang="en-US" sz="1781">
              <a:solidFill>
                <a:srgbClr val="F2A9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385" y="70683"/>
            <a:ext cx="129219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Kerri Neifeld- Asst. Secretary for Human Services- </a:t>
            </a:r>
            <a:r>
              <a:rPr lang="en-US" sz="3600" b="1" dirty="0">
                <a:solidFill>
                  <a:srgbClr val="FFA900"/>
                </a:solidFill>
                <a:latin typeface="Proxima Nova Rg" panose="02000506030000020004" pitchFamily="50" charset="0"/>
              </a:rPr>
              <a:t>Kerri.Neifeld@exec.ny.gov</a:t>
            </a:r>
          </a:p>
          <a:p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Kelli Owens- Director of Women’s Affairs- </a:t>
            </a:r>
            <a:r>
              <a:rPr lang="en-US" sz="3600" b="1" dirty="0">
                <a:solidFill>
                  <a:srgbClr val="FFA900"/>
                </a:solidFill>
                <a:latin typeface="Proxima Nova Rg" panose="02000506030000020004" pitchFamily="50" charset="0"/>
              </a:rPr>
              <a:t>Kelli.Owens@exec.ny.gov</a:t>
            </a:r>
          </a:p>
          <a:p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Monique Owens- Empire Fellow- </a:t>
            </a:r>
            <a:r>
              <a:rPr lang="en-US" sz="3600" b="1" dirty="0">
                <a:solidFill>
                  <a:srgbClr val="FFA900"/>
                </a:solidFill>
                <a:latin typeface="Proxima Nova Rg" panose="02000506030000020004" pitchFamily="50" charset="0"/>
              </a:rPr>
              <a:t>Monique.Owens@dcjs.ny.gov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  <a:endParaRPr lang="en-US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Emily Badalamente- Excelsior Fellow- </a:t>
            </a:r>
            <a:r>
              <a:rPr lang="en-US" sz="3600" b="1" dirty="0">
                <a:solidFill>
                  <a:srgbClr val="FFA900"/>
                </a:solidFill>
                <a:latin typeface="Proxima Nova Rg" panose="02000506030000020004" pitchFamily="50" charset="0"/>
              </a:rPr>
              <a:t>Emily.Badalamente@exec.ny.gov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6627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1556" y="-758207"/>
            <a:ext cx="14050856" cy="7868479"/>
          </a:xfrm>
          <a:prstGeom prst="rect">
            <a:avLst/>
          </a:prstGeom>
        </p:spPr>
      </p:pic>
      <p:sp>
        <p:nvSpPr>
          <p:cNvPr id="8" name="Shape 176">
            <a:extLst>
              <a:ext uri="{FF2B5EF4-FFF2-40B4-BE49-F238E27FC236}">
                <a16:creationId xmlns:a16="http://schemas.microsoft.com/office/drawing/2014/main" xmlns="" id="{16642F02-7FC9-AA43-8BC2-AD069CC75D37}"/>
              </a:ext>
            </a:extLst>
          </p:cNvPr>
          <p:cNvSpPr/>
          <p:nvPr/>
        </p:nvSpPr>
        <p:spPr>
          <a:xfrm rot="-5017510" flipH="1">
            <a:off x="1549308" y="-3440279"/>
            <a:ext cx="9093386" cy="15787677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4674" tIns="42338" rIns="84674" bIns="42338" anchor="ctr" anchorCtr="0">
            <a:noAutofit/>
          </a:bodyPr>
          <a:lstStyle/>
          <a:p>
            <a:pPr algn="ctr" defTabSz="962419">
              <a:defRPr/>
            </a:pPr>
            <a:endParaRPr sz="1576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/>
            <a:endParaRPr lang="en-US" sz="1781">
              <a:solidFill>
                <a:srgbClr val="F2A9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509331" y="6758056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/>
            <a:endParaRPr lang="en-US" sz="1781">
              <a:solidFill>
                <a:srgbClr val="F2A9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098F7D-CE0C-E748-AF89-E9815FC77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7928" y="1606624"/>
            <a:ext cx="9672279" cy="35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43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216277" y="-101274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0"/>
            <a:ext cx="12192000" cy="6644917"/>
          </a:xfrm>
          <a:prstGeom prst="rect">
            <a:avLst/>
          </a:prstGeom>
        </p:spPr>
      </p:pic>
      <p:sp>
        <p:nvSpPr>
          <p:cNvPr id="19" name="Shape 176"/>
          <p:cNvSpPr/>
          <p:nvPr/>
        </p:nvSpPr>
        <p:spPr>
          <a:xfrm rot="16659805" flipH="1">
            <a:off x="3379096" y="-4379786"/>
            <a:ext cx="8166702" cy="16677086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1601305" y="-6511938"/>
            <a:ext cx="1047690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NORTH COUNTRY 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B3739E-9688-4FEB-92C8-5463E907EC2D}"/>
              </a:ext>
            </a:extLst>
          </p:cNvPr>
          <p:cNvSpPr txBox="1"/>
          <p:nvPr/>
        </p:nvSpPr>
        <p:spPr>
          <a:xfrm>
            <a:off x="1033833" y="1506968"/>
            <a:ext cx="1045349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7" indent="-342897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There are 18,900 child care providers in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NYS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Nearly 800,000 children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6 years of age or younger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with parent(s) who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work</a:t>
            </a: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Approx. 180,000 children receive child care subsidies across NYS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Child care subsidy program in NYS is overseen by OCFS and locally administered by a county’s LDSS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endParaRPr lang="en-US" sz="36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 smtClean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3" y="798156"/>
            <a:ext cx="7952799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5478466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136600" y="866364"/>
            <a:ext cx="5828262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CHILD CARE LANDSCAPE IN NY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92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0"/>
            <a:ext cx="12192000" cy="6644917"/>
          </a:xfrm>
          <a:prstGeom prst="rect">
            <a:avLst/>
          </a:prstGeom>
        </p:spPr>
      </p:pic>
      <p:sp>
        <p:nvSpPr>
          <p:cNvPr id="19" name="Shape 176"/>
          <p:cNvSpPr/>
          <p:nvPr/>
        </p:nvSpPr>
        <p:spPr>
          <a:xfrm rot="16659805" flipH="1">
            <a:off x="3379096" y="-4379786"/>
            <a:ext cx="8166702" cy="16677086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1601305" y="-6511938"/>
            <a:ext cx="1047690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258808" y="-10148700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REDC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B3739E-9688-4FEB-92C8-5463E907EC2D}"/>
              </a:ext>
            </a:extLst>
          </p:cNvPr>
          <p:cNvSpPr txBox="1"/>
          <p:nvPr/>
        </p:nvSpPr>
        <p:spPr>
          <a:xfrm>
            <a:off x="1328053" y="2016749"/>
            <a:ext cx="9582080" cy="534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Clinton County						            </a:t>
            </a:r>
            <a:r>
              <a:rPr lang="en-US" sz="28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2,633</a:t>
            </a:r>
          </a:p>
          <a:p>
            <a:pPr>
              <a:lnSpc>
                <a:spcPct val="70000"/>
              </a:lnSpc>
            </a:pPr>
            <a:endParaRPr lang="en-US" sz="3200" b="1" dirty="0" smtClean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Essex County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						              </a:t>
            </a:r>
            <a:r>
              <a:rPr lang="en-US" sz="28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916</a:t>
            </a:r>
            <a:endParaRPr lang="en-US" sz="3200" b="1" dirty="0" smtClean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Franklin County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                     </a:t>
            </a:r>
            <a:r>
              <a:rPr lang="en-US" sz="28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1,689</a:t>
            </a:r>
            <a:endParaRPr lang="en-US" sz="28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Hamilton County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                </a:t>
            </a:r>
            <a:r>
              <a:rPr lang="en-US" sz="28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48</a:t>
            </a:r>
          </a:p>
          <a:p>
            <a:pPr>
              <a:lnSpc>
                <a:spcPct val="7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Jefferson County						   </a:t>
            </a:r>
            <a:r>
              <a:rPr lang="en-US" sz="28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3,051</a:t>
            </a: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							</a:t>
            </a: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Lewis County 							      </a:t>
            </a:r>
            <a:r>
              <a:rPr lang="en-US" sz="28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472</a:t>
            </a:r>
            <a:endParaRPr lang="en-US" sz="28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endParaRPr lang="en-US" sz="2800" b="1" dirty="0" smtClean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St. Lawrence County						   </a:t>
            </a:r>
            <a:r>
              <a:rPr lang="en-US" sz="28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1,422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							</a:t>
            </a:r>
            <a:endParaRPr 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NC TOTAL						      </a:t>
            </a:r>
            <a:r>
              <a:rPr lang="en-US" sz="36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10,231</a:t>
            </a:r>
            <a:endParaRPr lang="en-US" sz="4000" b="1" dirty="0" smtClean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2" y="798156"/>
            <a:ext cx="7686162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5142027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274445" y="842452"/>
            <a:ext cx="5363391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NC CHILD CARE LANDSCAPE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053" y="1388511"/>
            <a:ext cx="796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SUPPLY-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CHILD CARE SLOTS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57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0"/>
            <a:ext cx="12192000" cy="6644917"/>
          </a:xfrm>
          <a:prstGeom prst="rect">
            <a:avLst/>
          </a:prstGeom>
        </p:spPr>
      </p:pic>
      <p:sp>
        <p:nvSpPr>
          <p:cNvPr id="19" name="Shape 176"/>
          <p:cNvSpPr/>
          <p:nvPr/>
        </p:nvSpPr>
        <p:spPr>
          <a:xfrm rot="16659805" flipH="1">
            <a:off x="3379096" y="-4379786"/>
            <a:ext cx="8166702" cy="16677086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1601305" y="-6430052"/>
            <a:ext cx="1047690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216277" y="-101274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2" y="798156"/>
            <a:ext cx="7686162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5142027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274445" y="842452"/>
            <a:ext cx="5363391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NC CHILD CARE LANDSCAPE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767" y="1677968"/>
            <a:ext cx="2747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DEMAND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7748804"/>
              </p:ext>
            </p:extLst>
          </p:nvPr>
        </p:nvGraphicFramePr>
        <p:xfrm>
          <a:off x="477669" y="2385854"/>
          <a:ext cx="11054688" cy="3555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672">
                  <a:extLst>
                    <a:ext uri="{9D8B030D-6E8A-4147-A177-3AD203B41FA5}">
                      <a16:colId xmlns:a16="http://schemas.microsoft.com/office/drawing/2014/main" xmlns="" val="568129035"/>
                    </a:ext>
                  </a:extLst>
                </a:gridCol>
                <a:gridCol w="2763672">
                  <a:extLst>
                    <a:ext uri="{9D8B030D-6E8A-4147-A177-3AD203B41FA5}">
                      <a16:colId xmlns:a16="http://schemas.microsoft.com/office/drawing/2014/main" xmlns="" val="1035273445"/>
                    </a:ext>
                  </a:extLst>
                </a:gridCol>
                <a:gridCol w="2763672">
                  <a:extLst>
                    <a:ext uri="{9D8B030D-6E8A-4147-A177-3AD203B41FA5}">
                      <a16:colId xmlns:a16="http://schemas.microsoft.com/office/drawing/2014/main" xmlns="" val="4031640797"/>
                    </a:ext>
                  </a:extLst>
                </a:gridCol>
                <a:gridCol w="2763672">
                  <a:extLst>
                    <a:ext uri="{9D8B030D-6E8A-4147-A177-3AD203B41FA5}">
                      <a16:colId xmlns:a16="http://schemas.microsoft.com/office/drawing/2014/main" xmlns="" val="1116250727"/>
                    </a:ext>
                  </a:extLst>
                </a:gridCol>
              </a:tblGrid>
              <a:tr h="150375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Children</a:t>
                      </a:r>
                      <a:r>
                        <a:rPr lang="en-US" sz="28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Under 6 with Both Parents in Labor Force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Children</a:t>
                      </a:r>
                      <a:r>
                        <a:rPr lang="en-US" sz="28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Under 6 in Single-Parent Families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Females</a:t>
                      </a:r>
                      <a:r>
                        <a:rPr lang="en-US" sz="28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Working Part-Time with Children Under 6</a:t>
                      </a:r>
                      <a:endParaRPr lang="en-US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0338015"/>
                  </a:ext>
                </a:extLst>
              </a:tr>
              <a:tr h="11873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North Country</a:t>
                      </a:r>
                      <a:endParaRPr lang="en-US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kern="1200" dirty="0" smtClean="0">
                          <a:solidFill>
                            <a:srgbClr val="FFA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oxima Nova Rg" panose="02000506030000020004" pitchFamily="50" charset="0"/>
                          <a:ea typeface="+mn-ea"/>
                          <a:cs typeface="+mn-cs"/>
                        </a:rPr>
                        <a:t>9,539</a:t>
                      </a:r>
                      <a:endParaRPr lang="en-US" sz="3200" b="1" kern="1200" dirty="0">
                        <a:solidFill>
                          <a:srgbClr val="FFA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xima Nova Rg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91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3200" b="1" kern="1200" dirty="0" smtClean="0">
                          <a:solidFill>
                            <a:srgbClr val="FFA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oxima Nova Rg" panose="02000506030000020004" pitchFamily="50" charset="0"/>
                          <a:ea typeface="+mn-ea"/>
                          <a:cs typeface="+mn-cs"/>
                        </a:rPr>
                        <a:t>9,741</a:t>
                      </a:r>
                      <a:endParaRPr lang="en-US" sz="3200" b="1" kern="1200" dirty="0">
                        <a:solidFill>
                          <a:srgbClr val="FFA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xima Nova Rg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91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3200" b="1" kern="1200" dirty="0" smtClean="0">
                          <a:solidFill>
                            <a:srgbClr val="FFA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oxima Nova Rg" panose="02000506030000020004" pitchFamily="50" charset="0"/>
                          <a:ea typeface="+mn-ea"/>
                          <a:cs typeface="+mn-cs"/>
                        </a:rPr>
                        <a:t>1,912</a:t>
                      </a:r>
                      <a:endParaRPr lang="en-US" sz="3200" b="1" kern="1200" dirty="0">
                        <a:solidFill>
                          <a:srgbClr val="FFA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oxima Nova Rg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5295374"/>
                  </a:ext>
                </a:extLst>
              </a:tr>
              <a:tr h="863922">
                <a:tc gridSpan="4">
                  <a:txBody>
                    <a:bodyPr/>
                    <a:lstStyle/>
                    <a:p>
                      <a:r>
                        <a:rPr lang="en-US" sz="11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Prepared by: New York State Department</a:t>
                      </a:r>
                      <a:r>
                        <a:rPr lang="en-US" sz="11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of Labor, Division of Research and Statistics.</a:t>
                      </a:r>
                    </a:p>
                    <a:p>
                      <a:r>
                        <a:rPr lang="en-US" sz="11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Source: 2017 ACS Public Use Microdata Sample (PUMS) 1-Year Estimates.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244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883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210"/>
            <a:ext cx="12192000" cy="6644917"/>
          </a:xfrm>
          <a:prstGeom prst="rect">
            <a:avLst/>
          </a:prstGeom>
        </p:spPr>
      </p:pic>
      <p:sp>
        <p:nvSpPr>
          <p:cNvPr id="19" name="Shape 176"/>
          <p:cNvSpPr/>
          <p:nvPr/>
        </p:nvSpPr>
        <p:spPr>
          <a:xfrm rot="16659805" flipH="1">
            <a:off x="3379096" y="-4379786"/>
            <a:ext cx="8166702" cy="16677086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1601305" y="-6511938"/>
            <a:ext cx="1047690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216277" y="-101274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B3739E-9688-4FEB-92C8-5463E907EC2D}"/>
              </a:ext>
            </a:extLst>
          </p:cNvPr>
          <p:cNvSpPr txBox="1"/>
          <p:nvPr/>
        </p:nvSpPr>
        <p:spPr>
          <a:xfrm>
            <a:off x="83340" y="2295752"/>
            <a:ext cx="11921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SUPPLY DOES </a:t>
            </a:r>
            <a:r>
              <a:rPr lang="en-US" sz="54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NOT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MATCH DEMAND </a:t>
            </a:r>
            <a:endParaRPr lang="en-US" sz="44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Supply Gap of </a:t>
            </a:r>
            <a:r>
              <a:rPr lang="en-US" sz="5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10,961</a:t>
            </a:r>
            <a:endParaRPr lang="en-US" sz="54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2" y="798156"/>
            <a:ext cx="7686162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5142027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274445" y="842452"/>
            <a:ext cx="5363391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NC CHILD CARE LANDSCAPE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62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5107250" y="-5448850"/>
            <a:ext cx="76619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5" name="Shape 176"/>
          <p:cNvSpPr/>
          <p:nvPr/>
        </p:nvSpPr>
        <p:spPr>
          <a:xfrm rot="16711223" flipH="1">
            <a:off x="1317249" y="-5221421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401" y="928824"/>
            <a:ext cx="879886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 Lack of Affordable &amp; Quality Child Care Can…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Lead to employee absenteeism, productivity reductions, and turnover leading to cost U.S. businesses an estimated </a:t>
            </a:r>
            <a:r>
              <a:rPr lang="en-US" sz="40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$3 BILLION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annually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78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4" y="337198"/>
            <a:ext cx="11402296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165478" y="-100766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0" name="Shape 176"/>
          <p:cNvSpPr/>
          <p:nvPr/>
        </p:nvSpPr>
        <p:spPr>
          <a:xfrm rot="16711223" flipH="1">
            <a:off x="5107250" y="-5480748"/>
            <a:ext cx="76619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5" name="Shape 176"/>
          <p:cNvSpPr/>
          <p:nvPr/>
        </p:nvSpPr>
        <p:spPr>
          <a:xfrm rot="16711223" flipH="1">
            <a:off x="1317249" y="-5221421"/>
            <a:ext cx="8688726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7876" y="605946"/>
            <a:ext cx="9756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During the wage gap hearings for New York’s “Closing the Wage Gap in NYS” Report the most pressing issue was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CHILD CARE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259787"/>
            <a:ext cx="5380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Over </a:t>
            </a:r>
            <a:r>
              <a:rPr lang="en-US" sz="40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40%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of respondents with children under the age of 5 had missed work in the past 3 months because of child care issues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0646" y="3265230"/>
            <a:ext cx="5380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Over </a:t>
            </a:r>
            <a:r>
              <a:rPr lang="en-US" sz="40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7</a:t>
            </a:r>
            <a:r>
              <a:rPr lang="en-US" sz="4000" b="1" dirty="0" smtClean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0</a:t>
            </a:r>
            <a:r>
              <a:rPr lang="en-US" sz="40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%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of non-working, low-income adults with children under 5 cite “taking care of home/family” as the reason they are not working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2685" y="3688880"/>
            <a:ext cx="141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A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233" y="6279153"/>
            <a:ext cx="11136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1 Davis et al. 2017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2 Stevens 2017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29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76"/>
          <p:cNvSpPr/>
          <p:nvPr/>
        </p:nvSpPr>
        <p:spPr>
          <a:xfrm rot="16711223" flipH="1">
            <a:off x="945999" y="-5771630"/>
            <a:ext cx="10476902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7198"/>
            <a:ext cx="12192000" cy="9121837"/>
          </a:xfrm>
          <a:prstGeom prst="rect">
            <a:avLst/>
          </a:prstGeom>
        </p:spPr>
      </p:pic>
      <p:sp>
        <p:nvSpPr>
          <p:cNvPr id="23" name="Shape 176">
            <a:extLst>
              <a:ext uri="{FF2B5EF4-FFF2-40B4-BE49-F238E27FC236}">
                <a16:creationId xmlns:a16="http://schemas.microsoft.com/office/drawing/2014/main" xmlns="" id="{EDD83960-9D88-DC42-8639-1B561A78E6AB}"/>
              </a:ext>
            </a:extLst>
          </p:cNvPr>
          <p:cNvSpPr/>
          <p:nvPr/>
        </p:nvSpPr>
        <p:spPr>
          <a:xfrm rot="5400000" flipH="1">
            <a:off x="216277" y="-10127435"/>
            <a:ext cx="12088611" cy="1933074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0450" tIns="40226" rIns="80450" bIns="40226" anchor="ctr" anchorCtr="0">
            <a:noAutofit/>
          </a:bodyPr>
          <a:lstStyle/>
          <a:p>
            <a:pPr algn="ctr" defTabSz="914391">
              <a:defRPr/>
            </a:pPr>
            <a:endParaRPr sz="1498" kern="0" dirty="0">
              <a:solidFill>
                <a:srgbClr val="FFFFFF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331" y="6758055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145896" y="-128390"/>
            <a:ext cx="22483791" cy="252007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4850">
              <a:defRPr/>
            </a:pPr>
            <a:endParaRPr lang="en-US" sz="1781" dirty="0">
              <a:solidFill>
                <a:srgbClr val="F2A9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87468" y="237902"/>
            <a:ext cx="132325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7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20" b="1" dirty="0">
                <a:solidFill>
                  <a:prstClr val="white">
                    <a:lumMod val="95000"/>
                  </a:prstClr>
                </a:solidFill>
                <a:latin typeface="Proxima Nova Rg" panose="02000506030000020004" pitchFamily="50" charset="0"/>
                <a:ea typeface="Proxima Nova" charset="0"/>
                <a:cs typeface="Proxima Nova" charset="0"/>
              </a:rPr>
              <a:t>OSWEGO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5FFDD-1B86-4111-88A3-878B3F47A739}"/>
              </a:ext>
            </a:extLst>
          </p:cNvPr>
          <p:cNvSpPr/>
          <p:nvPr/>
        </p:nvSpPr>
        <p:spPr>
          <a:xfrm>
            <a:off x="0" y="96520"/>
            <a:ext cx="12192000" cy="552011"/>
          </a:xfrm>
          <a:prstGeom prst="rect">
            <a:avLst/>
          </a:prstGeom>
          <a:solidFill>
            <a:srgbClr val="17274A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487691">
              <a:spcAft>
                <a:spcPts val="640"/>
              </a:spcAft>
              <a:defRPr/>
            </a:pPr>
            <a:r>
              <a:rPr lang="en-US" sz="2987" b="1" spc="320" dirty="0">
                <a:solidFill>
                  <a:prstClr val="white"/>
                </a:solidFill>
                <a:latin typeface="Proxima Nova Rg" panose="02000506030000020004" pitchFamily="50" charset="0"/>
              </a:rPr>
              <a:t>NORTH COUNTRY </a:t>
            </a:r>
            <a:r>
              <a:rPr lang="en-US" sz="2987" b="1" spc="320" dirty="0" smtClean="0">
                <a:solidFill>
                  <a:prstClr val="white"/>
                </a:solidFill>
                <a:latin typeface="Proxima Nova Rg" panose="02000506030000020004" pitchFamily="50" charset="0"/>
              </a:rPr>
              <a:t>REDC</a:t>
            </a:r>
            <a:endParaRPr lang="en-US" sz="2987" b="1" spc="320" dirty="0">
              <a:solidFill>
                <a:prstClr val="white"/>
              </a:solidFill>
              <a:latin typeface="Proxima Nova Rg" panose="0200050603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B06D55-428D-7F46-8D78-072077FAE9A5}"/>
              </a:ext>
            </a:extLst>
          </p:cNvPr>
          <p:cNvSpPr/>
          <p:nvPr/>
        </p:nvSpPr>
        <p:spPr>
          <a:xfrm>
            <a:off x="-2076932" y="798156"/>
            <a:ext cx="5819200" cy="6406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Shape 176"/>
          <p:cNvSpPr/>
          <p:nvPr/>
        </p:nvSpPr>
        <p:spPr>
          <a:xfrm rot="16711223" flipH="1">
            <a:off x="-235092" y="-2697839"/>
            <a:ext cx="10213649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0411E28-56EC-7C4E-8F7C-F42479C8449A}"/>
              </a:ext>
            </a:extLst>
          </p:cNvPr>
          <p:cNvSpPr/>
          <p:nvPr/>
        </p:nvSpPr>
        <p:spPr>
          <a:xfrm>
            <a:off x="3311860" y="798156"/>
            <a:ext cx="782116" cy="640604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7666">
              <a:defRPr/>
            </a:pPr>
            <a:endParaRPr lang="en-US" sz="161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Shape 176"/>
          <p:cNvSpPr/>
          <p:nvPr/>
        </p:nvSpPr>
        <p:spPr>
          <a:xfrm rot="16711223" flipH="1">
            <a:off x="816683" y="-4737465"/>
            <a:ext cx="8952290" cy="19661002"/>
          </a:xfrm>
          <a:prstGeom prst="rect">
            <a:avLst/>
          </a:prstGeom>
          <a:gradFill>
            <a:gsLst>
              <a:gs pos="0">
                <a:srgbClr val="002060">
                  <a:alpha val="0"/>
                  <a:lumMod val="46000"/>
                </a:srgbClr>
              </a:gs>
              <a:gs pos="83000">
                <a:srgbClr val="002060">
                  <a:lumMod val="33000"/>
                </a:srgbClr>
              </a:gs>
              <a:gs pos="100000">
                <a:srgbClr val="002060">
                  <a:lumMod val="25000"/>
                </a:srgbClr>
              </a:gs>
            </a:gsLst>
            <a:lin ang="0" scaled="0"/>
          </a:gradFill>
          <a:ln>
            <a:noFill/>
          </a:ln>
        </p:spPr>
        <p:txBody>
          <a:bodyPr wrap="square" lIns="85813" tIns="42907" rIns="85813" bIns="42907" anchor="ctr" anchorCtr="0">
            <a:noAutofit/>
          </a:bodyPr>
          <a:lstStyle/>
          <a:p>
            <a:pPr algn="ctr" defTabSz="975380">
              <a:defRPr/>
            </a:pPr>
            <a:endParaRPr sz="1598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208AD-8FEE-C642-A310-8CD8ED102EB0}"/>
              </a:ext>
            </a:extLst>
          </p:cNvPr>
          <p:cNvSpPr/>
          <p:nvPr/>
        </p:nvSpPr>
        <p:spPr>
          <a:xfrm>
            <a:off x="136600" y="866364"/>
            <a:ext cx="3703578" cy="552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9918">
              <a:defRPr/>
            </a:pPr>
            <a:r>
              <a:rPr lang="en-US" sz="2987" b="1" dirty="0" smtClean="0">
                <a:solidFill>
                  <a:srgbClr val="FFA900"/>
                </a:solidFill>
                <a:latin typeface="Proxima Nova Rg" panose="02000506030000020004" pitchFamily="50" charset="0"/>
                <a:ea typeface="ＭＳ Ｐゴシック" charset="0"/>
              </a:rPr>
              <a:t>ECOMONIC IMPACT</a:t>
            </a:r>
            <a:endParaRPr lang="en-US" sz="2987" b="1" dirty="0">
              <a:solidFill>
                <a:srgbClr val="FFA900"/>
              </a:solidFill>
              <a:latin typeface="Proxima Nova Rg" panose="02000506030000020004" pitchFamily="50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69" y="2586381"/>
            <a:ext cx="512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7" indent="-342897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early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$8.6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billion economic impact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EB3739E-9688-4FEB-92C8-5463E907EC2D}"/>
              </a:ext>
            </a:extLst>
          </p:cNvPr>
          <p:cNvSpPr txBox="1"/>
          <p:nvPr/>
        </p:nvSpPr>
        <p:spPr>
          <a:xfrm>
            <a:off x="4237022" y="4325763"/>
            <a:ext cx="4611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7" indent="-342897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Directly and indirectly impacts 172,000 jobs</a:t>
            </a:r>
          </a:p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endParaRPr lang="en-US" sz="3600" b="1" dirty="0" smtClean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B3739E-9688-4FEB-92C8-5463E907EC2D}"/>
              </a:ext>
            </a:extLst>
          </p:cNvPr>
          <p:cNvSpPr txBox="1"/>
          <p:nvPr/>
        </p:nvSpPr>
        <p:spPr>
          <a:xfrm>
            <a:off x="8056073" y="1767946"/>
            <a:ext cx="4611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7" indent="-342897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$4.3 billion industry in NY</a:t>
            </a:r>
          </a:p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A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 smtClean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342897" indent="-342897">
              <a:buFont typeface="Wingdings" panose="05000000000000000000" pitchFamily="2" charset="2"/>
              <a:buChar char="ü"/>
            </a:pPr>
            <a:endParaRPr lang="en-US" sz="36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8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1087</Words>
  <Application>Microsoft Office PowerPoint</Application>
  <PresentationFormat>Custom</PresentationFormat>
  <Paragraphs>239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Badalamente</dc:creator>
  <cp:lastModifiedBy>Margie Sherman</cp:lastModifiedBy>
  <cp:revision>11</cp:revision>
  <cp:lastPrinted>2019-06-17T14:13:50Z</cp:lastPrinted>
  <dcterms:created xsi:type="dcterms:W3CDTF">2019-05-24T15:34:29Z</dcterms:created>
  <dcterms:modified xsi:type="dcterms:W3CDTF">2021-11-16T15:55:14Z</dcterms:modified>
</cp:coreProperties>
</file>